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EA38-E2F9-4F00-B1DF-19F4FD866E56}" type="datetimeFigureOut">
              <a:rPr lang="ru-RU" smtClean="0"/>
              <a:pPr/>
              <a:t>30.08.2012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9358-3C47-415A-865B-6EAB4378FC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EA38-E2F9-4F00-B1DF-19F4FD866E56}" type="datetimeFigureOut">
              <a:rPr lang="ru-RU" smtClean="0"/>
              <a:pPr/>
              <a:t>30.08.2012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9358-3C47-415A-865B-6EAB4378FC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EA38-E2F9-4F00-B1DF-19F4FD866E56}" type="datetimeFigureOut">
              <a:rPr lang="ru-RU" smtClean="0"/>
              <a:pPr/>
              <a:t>30.08.2012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9358-3C47-415A-865B-6EAB4378FC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EA38-E2F9-4F00-B1DF-19F4FD866E56}" type="datetimeFigureOut">
              <a:rPr lang="ru-RU" smtClean="0"/>
              <a:pPr/>
              <a:t>30.08.2012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9358-3C47-415A-865B-6EAB4378FC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EA38-E2F9-4F00-B1DF-19F4FD866E56}" type="datetimeFigureOut">
              <a:rPr lang="ru-RU" smtClean="0"/>
              <a:pPr/>
              <a:t>30.08.2012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9358-3C47-415A-865B-6EAB4378FC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EA38-E2F9-4F00-B1DF-19F4FD866E56}" type="datetimeFigureOut">
              <a:rPr lang="ru-RU" smtClean="0"/>
              <a:pPr/>
              <a:t>30.08.2012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9358-3C47-415A-865B-6EAB4378FC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EA38-E2F9-4F00-B1DF-19F4FD866E56}" type="datetimeFigureOut">
              <a:rPr lang="ru-RU" smtClean="0"/>
              <a:pPr/>
              <a:t>30.08.2012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9358-3C47-415A-865B-6EAB4378FC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EA38-E2F9-4F00-B1DF-19F4FD866E56}" type="datetimeFigureOut">
              <a:rPr lang="ru-RU" smtClean="0"/>
              <a:pPr/>
              <a:t>30.08.2012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9358-3C47-415A-865B-6EAB4378FC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EA38-E2F9-4F00-B1DF-19F4FD866E56}" type="datetimeFigureOut">
              <a:rPr lang="ru-RU" smtClean="0"/>
              <a:pPr/>
              <a:t>30.08.2012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9358-3C47-415A-865B-6EAB4378FC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EA38-E2F9-4F00-B1DF-19F4FD866E56}" type="datetimeFigureOut">
              <a:rPr lang="ru-RU" smtClean="0"/>
              <a:pPr/>
              <a:t>30.08.2012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9358-3C47-415A-865B-6EAB4378FC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EA38-E2F9-4F00-B1DF-19F4FD866E56}" type="datetimeFigureOut">
              <a:rPr lang="ru-RU" smtClean="0"/>
              <a:pPr/>
              <a:t>30.08.2012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69358-3C47-415A-865B-6EAB4378FC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3EA38-E2F9-4F00-B1DF-19F4FD866E56}" type="datetimeFigureOut">
              <a:rPr lang="ru-RU" smtClean="0"/>
              <a:pPr/>
              <a:t>30.08.2012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69358-3C47-415A-865B-6EAB4378FC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file:///C:\Users\Wenn\AppData\Local\Temp\FineReader10\media\image2.jpe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file:///C:\Users\Wenn\AppData\Local\Temp\FineReader10\media\image3.jpe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412776"/>
            <a:ext cx="756084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Лекция № 1</a:t>
            </a:r>
          </a:p>
          <a:p>
            <a:pPr algn="ctr"/>
            <a:endParaRPr lang="ru-RU" sz="3200" b="1" dirty="0"/>
          </a:p>
          <a:p>
            <a:pPr algn="ctr"/>
            <a:endParaRPr lang="ru-RU" sz="3200" b="1" dirty="0" smtClean="0"/>
          </a:p>
          <a:p>
            <a:pPr algn="ctr"/>
            <a:r>
              <a:rPr lang="ru-RU" sz="3200" b="1" dirty="0" smtClean="0"/>
              <a:t>ОБЩИЕ </a:t>
            </a:r>
            <a:r>
              <a:rPr lang="ru-RU" sz="3200" b="1" dirty="0"/>
              <a:t>СВЕДЕНИЯ О ТЕХНОЛОГИЧЕСКОМ ОБОРУДОВАНИИ ПЕРЕРАБАТЫВАЮЩИХ</a:t>
            </a:r>
          </a:p>
          <a:p>
            <a:pPr algn="ctr"/>
            <a:r>
              <a:rPr lang="ru-RU" sz="3200" b="1" dirty="0"/>
              <a:t>ПРОИЗВОДСТВ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Пружины по конструкции делят на спиральные (витые), тарельчатые, кольцевые и пластинчатые. Наиболее широко при­меняют спиральные пружины, навиваемые из проволоки чаще всего круглого, иногда квадратного или прямоугольного сечения. В некоторых случаях пружины делают из канатов, свитых из </a:t>
            </a:r>
            <a:r>
              <a:rPr lang="ru-RU" dirty="0" smtClean="0"/>
              <a:t>нескольких </a:t>
            </a:r>
            <a:r>
              <a:rPr lang="ru-RU" dirty="0"/>
              <a:t>жил (многожильные пружины).</a:t>
            </a:r>
          </a:p>
          <a:p>
            <a:pPr algn="just"/>
            <a:r>
              <a:rPr lang="ru-RU" dirty="0"/>
              <a:t>По назначению спиральные пружины подразделяют на </a:t>
            </a:r>
            <a:r>
              <a:rPr lang="ru-RU" dirty="0" smtClean="0"/>
              <a:t>пружины </a:t>
            </a:r>
            <a:r>
              <a:rPr lang="ru-RU" dirty="0"/>
              <a:t>сжатия, растяжения и кручения.</a:t>
            </a:r>
          </a:p>
          <a:p>
            <a:pPr algn="just"/>
            <a:r>
              <a:rPr lang="ru-RU" dirty="0"/>
              <a:t>Применяют пружины как правой, так и левой навивки. Для пружин сжатия — растяжения направление навивки не имеет </a:t>
            </a:r>
            <a:r>
              <a:rPr lang="ru-RU" dirty="0" smtClean="0"/>
              <a:t>значения</a:t>
            </a:r>
            <a:r>
              <a:rPr lang="ru-RU" dirty="0"/>
              <a:t>. Тарельчатые и кольцевые пружины применяют только в качестве пружин сжатия.</a:t>
            </a:r>
          </a:p>
          <a:p>
            <a:pPr algn="just"/>
            <a:r>
              <a:rPr lang="ru-RU" dirty="0"/>
              <a:t>Муфты — это устройства, которые служат для соединения валов и передачи вращающего момента (без изменения его </a:t>
            </a:r>
            <a:r>
              <a:rPr lang="ru-RU" dirty="0" smtClean="0"/>
              <a:t>значения </a:t>
            </a:r>
            <a:r>
              <a:rPr lang="ru-RU" dirty="0"/>
              <a:t>и направления) от одного вала к другому. При этом они могут выполнять и другие ответственные функции: компенсировать смещение осей соединяемых валов; амортизировать возникающие при работе удары и вибрации; предохранять механизмы от </a:t>
            </a:r>
            <a:r>
              <a:rPr lang="ru-RU" dirty="0" smtClean="0"/>
              <a:t>поломок </a:t>
            </a:r>
            <a:r>
              <a:rPr lang="ru-RU" dirty="0"/>
              <a:t>и т. д. Основная паспортная характеристика муфт — </a:t>
            </a:r>
            <a:r>
              <a:rPr lang="ru-RU" dirty="0" smtClean="0"/>
              <a:t>допускаемый </a:t>
            </a:r>
            <a:r>
              <a:rPr lang="ru-RU" dirty="0"/>
              <a:t>вращающий момент, на передачу которого они </a:t>
            </a:r>
            <a:r>
              <a:rPr lang="ru-RU" dirty="0" smtClean="0"/>
              <a:t>рассчитаны. Различают </a:t>
            </a:r>
            <a:r>
              <a:rPr lang="ru-RU" dirty="0"/>
              <a:t>постоянные, сцепные и специальные муфты.</a:t>
            </a:r>
          </a:p>
        </p:txBody>
      </p:sp>
      <p:pic>
        <p:nvPicPr>
          <p:cNvPr id="22530" name="Picture 2" descr="imag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4869160"/>
            <a:ext cx="6984776" cy="1844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Механические передачи — это устройства, служа­щие для передачи вращательного движения, как правило, с </a:t>
            </a:r>
            <a:r>
              <a:rPr lang="ru-RU" dirty="0" smtClean="0"/>
              <a:t>преобразованием </a:t>
            </a:r>
            <a:r>
              <a:rPr lang="ru-RU" dirty="0"/>
              <a:t>скорости и соответствующим изменением крутящего момента.</a:t>
            </a:r>
          </a:p>
          <a:p>
            <a:pPr algn="just"/>
            <a:r>
              <a:rPr lang="ru-RU" dirty="0"/>
              <a:t>По способу передачи вращательного движения различают пе­редачи зацеплением (зубчатые, червячные, цепные) и трением (ременные, фрикционные</a:t>
            </a:r>
            <a:r>
              <a:rPr lang="ru-RU" dirty="0" smtClean="0"/>
              <a:t>).</a:t>
            </a:r>
            <a:r>
              <a:rPr lang="ru-RU" dirty="0"/>
              <a:t> Передачами в машинах называются устройства, служащие для передачи энергии механического движения на расстояние и пре­образования его параметров. Общее назначение передач совмеща­ется с выполнением частных функций, к числу которых относят­ся: распределение энергии, понижение или повышение скорости, преобразование видов движения (например, вращательного в по­ступательное или наоборот), регулирование скорости, пуск, </a:t>
            </a:r>
            <a:r>
              <a:rPr lang="ru-RU" dirty="0" smtClean="0"/>
              <a:t>остановки </a:t>
            </a:r>
            <a:r>
              <a:rPr lang="ru-RU" dirty="0"/>
              <a:t>и реверсирование. Наиболее широкое распространение в технике получило вращательное движение, так как оно может быть осуществлено наиболее простыми способами.</a:t>
            </a:r>
          </a:p>
          <a:p>
            <a:pPr algn="just"/>
            <a:r>
              <a:rPr lang="ru-RU" dirty="0"/>
              <a:t>Передачи используют как для уменьшения (редукции), так и для увеличения угловой скорости двигателя до заданной угловой скорости рабочего звена (органа) машины. В зубчатых передачах первые называются редукторами, а вторые — мультипликаторами</a:t>
            </a:r>
            <a:r>
              <a:rPr lang="ru-RU" dirty="0" smtClean="0"/>
              <a:t>. </a:t>
            </a:r>
            <a:r>
              <a:rPr lang="ru-RU" dirty="0"/>
              <a:t>Большинство современных технологических машин требуют регулирования скорости рабочих органов в зависимости от усло­вий осуществления технологического процесса. Для этого маши­ны снабжают ступенчатыми коробками передач с большим чис­лом зубчатых пар, что усложняет их конструкцию. Но существуют передачи, позволяющие в определенных пределах бесступенчато (плавно) изменять передаточное число. Их называют вариаторами (варьировать — значит изменять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0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ОСНОВНЫЕ МАШИНОСТРОИТЕЛЬНЫЕ МАТЕРИАЛЫ</a:t>
            </a:r>
          </a:p>
          <a:p>
            <a:pPr algn="just"/>
            <a:r>
              <a:rPr lang="ru-RU" dirty="0"/>
              <a:t>Материалы, применяемые для изготовления оборудования </a:t>
            </a:r>
            <a:r>
              <a:rPr lang="ru-RU" dirty="0" smtClean="0"/>
              <a:t>перерабатывающих </a:t>
            </a:r>
            <a:r>
              <a:rPr lang="ru-RU" dirty="0"/>
              <a:t>производств, характеризуются физическими, </a:t>
            </a:r>
            <a:r>
              <a:rPr lang="ru-RU" dirty="0" smtClean="0"/>
              <a:t>химическими</a:t>
            </a:r>
            <a:r>
              <a:rPr lang="ru-RU" dirty="0"/>
              <a:t>, механическими, </a:t>
            </a:r>
            <a:r>
              <a:rPr lang="ru-RU" dirty="0" err="1"/>
              <a:t>трибологическими</a:t>
            </a:r>
            <a:r>
              <a:rPr lang="ru-RU" dirty="0"/>
              <a:t>, </a:t>
            </a:r>
            <a:r>
              <a:rPr lang="ru-RU" dirty="0" err="1" smtClean="0"/>
              <a:t>технологическ­ми</a:t>
            </a:r>
            <a:r>
              <a:rPr lang="ru-RU" dirty="0" smtClean="0"/>
              <a:t> </a:t>
            </a:r>
            <a:r>
              <a:rPr lang="ru-RU" dirty="0"/>
              <a:t>и санитарно-гигиеническими свойствами.</a:t>
            </a:r>
          </a:p>
          <a:p>
            <a:pPr algn="just"/>
            <a:r>
              <a:rPr lang="ru-RU" dirty="0" smtClean="0"/>
              <a:t>Физические </a:t>
            </a:r>
            <a:r>
              <a:rPr lang="ru-RU" dirty="0"/>
              <a:t>свойства — плотность, цвет, температура </a:t>
            </a:r>
            <a:r>
              <a:rPr lang="ru-RU" dirty="0" smtClean="0"/>
              <a:t>плавления</a:t>
            </a:r>
            <a:r>
              <a:rPr lang="ru-RU" dirty="0"/>
              <a:t>, тепло- и электропроводность, удельная теплоемкость, </a:t>
            </a:r>
            <a:r>
              <a:rPr lang="ru-RU" dirty="0" err="1"/>
              <a:t>терми</a:t>
            </a:r>
            <a:r>
              <a:rPr lang="ru-RU" dirty="0"/>
              <a:t>­</a:t>
            </a:r>
            <a:br>
              <a:rPr lang="ru-RU" dirty="0"/>
            </a:br>
            <a:r>
              <a:rPr lang="ru-RU" dirty="0" err="1"/>
              <a:t>ческое</a:t>
            </a:r>
            <a:r>
              <a:rPr lang="ru-RU" dirty="0"/>
              <a:t> расширение и магнитные характеристики. Физические свойства определяют поведение материалов в тепловых, </a:t>
            </a:r>
            <a:r>
              <a:rPr lang="ru-RU" dirty="0" smtClean="0"/>
              <a:t>гравитационных</a:t>
            </a:r>
            <a:r>
              <a:rPr lang="ru-RU" dirty="0"/>
              <a:t>, электромагнитных и радиационных </a:t>
            </a:r>
            <a:r>
              <a:rPr lang="ru-RU" dirty="0" smtClean="0"/>
              <a:t>полях. Химические </a:t>
            </a:r>
            <a:r>
              <a:rPr lang="ru-RU" dirty="0"/>
              <a:t>свойства — коррозионная стойкость, раствори­мость, окисляемость. Эти свойства материалов характеризуют их способность вступать в химическое взаимодействие с другими ве­ществами, сопротивляться окислению, а также проникновению газов и химически активных </a:t>
            </a:r>
            <a:r>
              <a:rPr lang="ru-RU" dirty="0" smtClean="0"/>
              <a:t>веществ. Механические </a:t>
            </a:r>
            <a:r>
              <a:rPr lang="ru-RU" dirty="0"/>
              <a:t>свойства материалов позволяют оценивать их способность сопротивляться деформированию и разрушению под воздействием различных нагрузок. К ним относятся твер­дость, прочность, упругость, пластичность и вязкость. В </a:t>
            </a:r>
            <a:r>
              <a:rPr lang="ru-RU" dirty="0" smtClean="0"/>
              <a:t>определенной </a:t>
            </a:r>
            <a:r>
              <a:rPr lang="ru-RU" dirty="0"/>
              <a:t>степени к механическим свойствам можно отнести </a:t>
            </a:r>
            <a:r>
              <a:rPr lang="ru-RU" dirty="0" err="1" smtClean="0"/>
              <a:t>трибологические</a:t>
            </a:r>
            <a:r>
              <a:rPr lang="ru-RU" dirty="0" smtClean="0"/>
              <a:t> </a:t>
            </a:r>
            <a:r>
              <a:rPr lang="ru-RU" dirty="0"/>
              <a:t>свойства материалов, под которыми понимают их способность сопротивляться изнашиванию в условиях внешнего </a:t>
            </a:r>
            <a:r>
              <a:rPr lang="ru-RU" dirty="0" smtClean="0"/>
              <a:t>трения. Технологические </a:t>
            </a:r>
            <a:r>
              <a:rPr lang="ru-RU" dirty="0"/>
              <a:t>свойства — ковкость, </a:t>
            </a:r>
            <a:r>
              <a:rPr lang="ru-RU" dirty="0" err="1"/>
              <a:t>жидкотекучесть</a:t>
            </a:r>
            <a:r>
              <a:rPr lang="ru-RU" dirty="0"/>
              <a:t>, </a:t>
            </a:r>
            <a:r>
              <a:rPr lang="ru-RU" dirty="0" smtClean="0"/>
              <a:t>свариваемость</a:t>
            </a:r>
            <a:r>
              <a:rPr lang="ru-RU" dirty="0"/>
              <a:t>, обрабатываемость резанием и износостойкость.</a:t>
            </a:r>
          </a:p>
          <a:p>
            <a:pPr algn="just"/>
            <a:r>
              <a:rPr lang="ru-RU" dirty="0"/>
              <a:t>Санитарно-гигиенические свойства материалов характеризуют степень их влияния на здоровье людей и качество получаемой продукции.</a:t>
            </a:r>
          </a:p>
          <a:p>
            <a:pPr algn="just"/>
            <a:r>
              <a:rPr lang="ru-RU" dirty="0"/>
              <a:t>Для улучшения механических, химических и технологических свойств материалов применяют термическую (отжиг, закалка, </a:t>
            </a:r>
            <a:r>
              <a:rPr lang="ru-RU" dirty="0" smtClean="0"/>
              <a:t>отпуск</a:t>
            </a:r>
            <a:r>
              <a:rPr lang="ru-RU" dirty="0"/>
              <a:t>) и химико-термическую (цементация, азотирование, </a:t>
            </a:r>
            <a:r>
              <a:rPr lang="ru-RU" dirty="0" smtClean="0"/>
              <a:t>цианирование</a:t>
            </a:r>
            <a:r>
              <a:rPr lang="ru-RU" dirty="0"/>
              <a:t>) обработку.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КЛАССИФИКАЦИЯ МАШИН И АППАРАТОВ ПЕРЕРАБАТЫВАЮЩИХ ПРОИЗВОДСТВ</a:t>
            </a:r>
          </a:p>
          <a:p>
            <a:pPr algn="just"/>
            <a:r>
              <a:rPr lang="ru-RU" dirty="0"/>
              <a:t>Для переработки сельскохозяйственного сырья применяют раз­нообразные виды оборудования, которые классифицируют: по характеру воздействия на обрабатываемый продукт; структуре рабочего цикла; степени механизации и автоматизации; принципу сочетания в производственном потоке; функциональному признаку.</a:t>
            </a:r>
          </a:p>
          <a:p>
            <a:pPr algn="just"/>
            <a:r>
              <a:rPr lang="ru-RU" dirty="0"/>
              <a:t>Кроме перечисленных признаков каждому виду оборудования присущи специфические признаки.</a:t>
            </a:r>
          </a:p>
          <a:p>
            <a:pPr algn="just"/>
            <a:r>
              <a:rPr lang="ru-RU" dirty="0"/>
              <a:t>В зависимости от характера воздействия на обрабатываемый продукт технологические машины делятся на аппараты и машины.</a:t>
            </a:r>
          </a:p>
          <a:p>
            <a:pPr algn="just"/>
            <a:r>
              <a:rPr lang="ru-RU" dirty="0"/>
              <a:t>В аппаратах осуществляются тепло-, массообменные, </a:t>
            </a:r>
            <a:r>
              <a:rPr lang="ru-RU" dirty="0" smtClean="0"/>
              <a:t>физико-химические</a:t>
            </a:r>
            <a:r>
              <a:rPr lang="ru-RU" dirty="0"/>
              <a:t>, биохимические и другие процессы, в результате ко­торых физические, химические свойства и агрегатное состояние обрабатываемого продукта изменяются. Характерный признак ап­парата — наличие реакционного пространства или камеры.</a:t>
            </a:r>
          </a:p>
          <a:p>
            <a:pPr algn="just"/>
            <a:r>
              <a:rPr lang="ru-RU" dirty="0"/>
              <a:t>В машинах осуществляется механическое воздействие на про­дукт, в результате чего изменяются его форма и размеры. Конст­руктивная особенность машин — наличие движущихся исполни­тельных (рабочих) органов.</a:t>
            </a:r>
          </a:p>
          <a:p>
            <a:pPr algn="just"/>
            <a:r>
              <a:rPr lang="ru-RU" dirty="0"/>
              <a:t>В некоторых случаях технологическое оборудование представ­ляет собой комбинацию машины и аппарата, поскольку в нем од­новременно осуществляется механическое, физико-химическое и тепловое воздействие.</a:t>
            </a:r>
          </a:p>
          <a:p>
            <a:pPr algn="just"/>
            <a:r>
              <a:rPr lang="ru-RU" dirty="0"/>
              <a:t>По структуре рабочего цикла оборудование может быть непре­рывного, </a:t>
            </a:r>
            <a:r>
              <a:rPr lang="ru-RU" dirty="0" err="1"/>
              <a:t>полунепрерывного</a:t>
            </a:r>
            <a:r>
              <a:rPr lang="ru-RU" dirty="0"/>
              <a:t> и периодического действия.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 оборудовании непрерывного действия продукт подвергается воздействию в течение определенного времени, после которого выгружается. В оборудовании </a:t>
            </a:r>
            <a:r>
              <a:rPr lang="ru-RU" dirty="0" err="1"/>
              <a:t>полунепрерывного</a:t>
            </a:r>
            <a:r>
              <a:rPr lang="ru-RU" dirty="0"/>
              <a:t> (циклического) действия загрузка продукта и воздействие на него осуществляются непрерывно в течение всего рабочего цикла, а выгрузка — через определенные промежутки времени. В оборудовании </a:t>
            </a:r>
            <a:r>
              <a:rPr lang="ru-RU" dirty="0" smtClean="0"/>
              <a:t>непрерывного </a:t>
            </a:r>
            <a:r>
              <a:rPr lang="ru-RU" dirty="0"/>
              <a:t>действия загрузка, обработка и выгрузка продукта </a:t>
            </a:r>
            <a:r>
              <a:rPr lang="ru-RU" dirty="0" smtClean="0"/>
              <a:t>происходят </a:t>
            </a:r>
            <a:r>
              <a:rPr lang="ru-RU" dirty="0"/>
              <a:t>одновременно.</a:t>
            </a:r>
          </a:p>
          <a:p>
            <a:pPr algn="just"/>
            <a:r>
              <a:rPr lang="ru-RU" dirty="0"/>
              <a:t>В процессе работы технологическое оборудование выполняет не только основные (измельчение, перемешивание, варка и т. п.), но и вспомогательные (загрузка, перемещение, контроль, выгруз­ка и т. п.) операции.</a:t>
            </a:r>
          </a:p>
          <a:p>
            <a:pPr algn="just"/>
            <a:r>
              <a:rPr lang="ru-RU" dirty="0"/>
              <a:t>В зависимости от степени механизации и автоматизации этих операций оборудование бывает неавтоматическое, </a:t>
            </a:r>
            <a:r>
              <a:rPr lang="ru-RU" dirty="0" smtClean="0"/>
              <a:t>полуавтоматическое </a:t>
            </a:r>
            <a:r>
              <a:rPr lang="ru-RU" dirty="0"/>
              <a:t>и автоматическое. Частный случай оборудования </a:t>
            </a:r>
            <a:r>
              <a:rPr lang="ru-RU" dirty="0" smtClean="0"/>
              <a:t>автоматического </a:t>
            </a:r>
            <a:r>
              <a:rPr lang="ru-RU" dirty="0"/>
              <a:t>действия — кибернетические машины (роботы).</a:t>
            </a:r>
          </a:p>
          <a:p>
            <a:pPr algn="just"/>
            <a:r>
              <a:rPr lang="ru-RU" dirty="0"/>
              <a:t>В неавтоматическом (простом) оборудовании </a:t>
            </a:r>
            <a:r>
              <a:rPr lang="ru-RU" dirty="0" smtClean="0"/>
              <a:t>вспомогательные</a:t>
            </a:r>
            <a:r>
              <a:rPr lang="ru-RU" dirty="0"/>
              <a:t>, а также часть основных операций выполняются вручную.</a:t>
            </a:r>
          </a:p>
          <a:p>
            <a:pPr algn="just"/>
            <a:r>
              <a:rPr lang="ru-RU" dirty="0"/>
              <a:t>В полуавтоматических машинах все технологические и </a:t>
            </a:r>
            <a:r>
              <a:rPr lang="ru-RU" dirty="0" smtClean="0"/>
              <a:t>большинство </a:t>
            </a:r>
            <a:r>
              <a:rPr lang="ru-RU" dirty="0"/>
              <a:t>вспомогательных операций выполняются без участия </a:t>
            </a:r>
            <a:r>
              <a:rPr lang="ru-RU" dirty="0" smtClean="0"/>
              <a:t>рабочего.</a:t>
            </a:r>
            <a:endParaRPr lang="ru-RU" dirty="0"/>
          </a:p>
          <a:p>
            <a:pPr algn="just"/>
            <a:r>
              <a:rPr lang="ru-RU" dirty="0"/>
              <a:t>В автоматах все основные и вспомогательные операции </a:t>
            </a:r>
            <a:r>
              <a:rPr lang="ru-RU" dirty="0" smtClean="0"/>
              <a:t>выполняются </a:t>
            </a:r>
            <a:r>
              <a:rPr lang="ru-RU" dirty="0"/>
              <a:t>без участия человека.</a:t>
            </a:r>
          </a:p>
          <a:p>
            <a:pPr algn="just"/>
            <a:r>
              <a:rPr lang="ru-RU" dirty="0"/>
              <a:t>По принципу сочетания технологического оборудования в </a:t>
            </a:r>
            <a:r>
              <a:rPr lang="ru-RU" dirty="0" smtClean="0"/>
              <a:t>производственном </a:t>
            </a:r>
            <a:r>
              <a:rPr lang="ru-RU" dirty="0"/>
              <a:t>потоке различают отдельные единицы (выполняют одну операцию); агрегаты или комплексы (выполняют </a:t>
            </a:r>
            <a:r>
              <a:rPr lang="ru-RU" dirty="0" smtClean="0"/>
              <a:t>последовательно </a:t>
            </a:r>
            <a:r>
              <a:rPr lang="ru-RU" dirty="0"/>
              <a:t>различные операции); комбинированные (выполняют законченный цикл операций) и поточные автоматические </a:t>
            </a:r>
            <a:r>
              <a:rPr lang="ru-RU" dirty="0" smtClean="0"/>
              <a:t>системы </a:t>
            </a:r>
            <a:r>
              <a:rPr lang="ru-RU" dirty="0"/>
              <a:t>(выполняют все технологические операции в непрерывном потоке).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По функциональному признаку все оборудование </a:t>
            </a:r>
            <a:r>
              <a:rPr lang="ru-RU" dirty="0" smtClean="0"/>
              <a:t>перерабатывающей </a:t>
            </a:r>
            <a:r>
              <a:rPr lang="ru-RU" dirty="0"/>
              <a:t>промышленности можно разделить на группы, в которые входят машины и аппараты, различающиеся характером </a:t>
            </a:r>
            <a:r>
              <a:rPr lang="ru-RU" dirty="0" smtClean="0"/>
              <a:t>воздействия </a:t>
            </a:r>
            <a:r>
              <a:rPr lang="ru-RU" dirty="0"/>
              <a:t>на продукт и конструктивным </a:t>
            </a:r>
            <a:r>
              <a:rPr lang="ru-RU" dirty="0" smtClean="0"/>
              <a:t>оформлением.</a:t>
            </a:r>
            <a:endParaRPr lang="ru-RU" dirty="0"/>
          </a:p>
          <a:p>
            <a:pPr algn="just"/>
            <a:r>
              <a:rPr lang="ru-RU" dirty="0"/>
              <a:t>Оборудование для подготовки сырья к переработке: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для очистки и сортировки;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мойки и увлажнения;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шелушения зерна.</a:t>
            </a:r>
          </a:p>
          <a:p>
            <a:pPr lvl="0" algn="just"/>
            <a:r>
              <a:rPr lang="ru-RU" dirty="0"/>
              <a:t>Оборудование для механической обработки разделением: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для дробления и измельчения;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разделения продуктов измельчения зерна;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pc="-30" dirty="0" smtClean="0"/>
              <a:t>выделения из </a:t>
            </a:r>
            <a:r>
              <a:rPr lang="ru-RU" spc="-30" dirty="0"/>
              <a:t>жидких гетерогенных систем взвешенных твердых и коллоидных </a:t>
            </a:r>
            <a:r>
              <a:rPr lang="ru-RU" spc="-30" dirty="0" smtClean="0"/>
              <a:t>частиц</a:t>
            </a:r>
            <a:r>
              <a:rPr lang="ru-RU" spc="-30" dirty="0"/>
              <a:t>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отделения жидкой фазы.</a:t>
            </a:r>
          </a:p>
          <a:p>
            <a:pPr algn="just"/>
            <a:r>
              <a:rPr lang="ru-RU" dirty="0"/>
              <a:t>Оборудование для механической обработки соединением: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для перемешивания с целью получения жидких, сыпучих, тестообразных полуфабрикатов и готовых продуктов;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формования путем выдавливания, штампования.</a:t>
            </a:r>
          </a:p>
          <a:p>
            <a:pPr lvl="0" algn="just"/>
            <a:r>
              <a:rPr lang="ru-RU" dirty="0"/>
              <a:t>Оборудование для проведения тепло- и массообменных про­цессов: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для проведения тепловых процессов;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проведения массообменных процессов;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сушки и обезвоживания</a:t>
            </a:r>
            <a:r>
              <a:rPr lang="ru-RU" dirty="0" smtClean="0"/>
              <a:t>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 err="1" smtClean="0"/>
              <a:t>разваривания</a:t>
            </a:r>
            <a:r>
              <a:rPr lang="ru-RU" dirty="0" smtClean="0"/>
              <a:t> </a:t>
            </a:r>
            <a:r>
              <a:rPr lang="ru-RU" dirty="0"/>
              <a:t>и варки;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выпечки и обжарки;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охлаждения и замораживания.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78497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Оборудование для проведения микробиологических процессов: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для </a:t>
            </a:r>
            <a:r>
              <a:rPr lang="ru-RU" dirty="0" err="1"/>
              <a:t>солодоращения</a:t>
            </a:r>
            <a:r>
              <a:rPr lang="ru-RU" dirty="0"/>
              <a:t>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получения биомассы;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получения вторичных метаболитов.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Оборудование для выполнения финишных операций: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для санитарной обработки тары;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дозирования и укупоривания;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dirty="0"/>
              <a:t>инспекции и </a:t>
            </a:r>
            <a:r>
              <a:rPr lang="ru-RU" dirty="0" err="1"/>
              <a:t>этикетирования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Приведенная классификация в большей мере относится к обо­рудованию пищевых производств и недостаточно характеризует отдельные группы оборудования для переработки сельскохозяй­ственной продукции. Объясняется это тем, что в некоторых техно­логических процессах по переработке сельскохозяйственного сы­рья применяется оборудование, которое по назначению, устрой­ству и принципу действия весьма специфично и требует для своей классификации отдельного подхода. Примером может служить оборудование для </a:t>
            </a:r>
            <a:r>
              <a:rPr lang="ru-RU" dirty="0" err="1"/>
              <a:t>предубойного</a:t>
            </a:r>
            <a:r>
              <a:rPr lang="ru-RU" dirty="0"/>
              <a:t> обездвиживания, убоя животных и птицы, сбора крови, съемки шкур и т. д., поэтому оборудование для переработки сельскохозяйственной продукции удобнее клас­сифицировать в зависимости от выполняемого технологического процесса.</a:t>
            </a:r>
          </a:p>
          <a:p>
            <a:pPr algn="just"/>
            <a:r>
              <a:rPr lang="ru-RU" dirty="0"/>
              <a:t>Исходя из этого принципа, оборудование для переработки сельскохозяйственной продукции делится на оборудование для переработки продукции растениеводства и оборудование для </a:t>
            </a:r>
            <a:r>
              <a:rPr lang="ru-RU" dirty="0" smtClean="0"/>
              <a:t>переработки </a:t>
            </a:r>
            <a:r>
              <a:rPr lang="ru-RU" dirty="0"/>
              <a:t>продукции животноводства. В свою очередь, оборудо­вание второй группы может быть разделено на оборудование для переработки мяса и оборудование для переработки молока.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7849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Оборудование для переработки мяса можно классифицировать на следующие группы:</a:t>
            </a:r>
          </a:p>
          <a:p>
            <a:pPr algn="just"/>
            <a:r>
              <a:rPr lang="ru-RU" dirty="0"/>
              <a:t>линии убоя скота и птицы; для первичной обработки туш свиней; обработки продуктов убоя скота и птицы; механической обработки мясного сырья; тепловой обработки мясного сырья; упаковывания мяса и мясных продуктов. Более подробная классификация, например оборудования для механической обработки мясного сырья, позволяет разделить его на оборудование для измельчения мяса и шпика, перемешивания мясного сырья, посола мяса и формования мясных продуктов.</a:t>
            </a:r>
          </a:p>
          <a:p>
            <a:pPr algn="just"/>
            <a:r>
              <a:rPr lang="ru-RU" dirty="0"/>
              <a:t>Оборудование для обработки и переработки молока по общей классификации делится на оборудование:</a:t>
            </a:r>
          </a:p>
          <a:p>
            <a:pPr algn="just"/>
            <a:r>
              <a:rPr lang="ru-RU" dirty="0"/>
              <a:t>для транспортирования, приемки и хранения молока; механической обработки </a:t>
            </a:r>
            <a:r>
              <a:rPr lang="ru-RU" dirty="0" smtClean="0"/>
              <a:t>молока; тепловой </a:t>
            </a:r>
            <a:r>
              <a:rPr lang="ru-RU" dirty="0"/>
              <a:t>обработки молока; производства сливочного масла; производства творога; производства сыра; производства мороженого; производства сгущенных молочных продуктов; производства сухих молочных продуктов; </a:t>
            </a:r>
            <a:r>
              <a:rPr lang="ru-RU" dirty="0" err="1"/>
              <a:t>фасования</a:t>
            </a:r>
            <a:r>
              <a:rPr lang="ru-RU" dirty="0"/>
              <a:t> и упаковывания молока и молочных продуктов. В качестве примера можно также привести общую классифика­цию оборудования зерноперерабатывающих предприятий. По функциональному признаку и способу воздействия на продукт оно делится на сепарирующее, </a:t>
            </a:r>
            <a:r>
              <a:rPr lang="ru-RU" dirty="0" err="1"/>
              <a:t>весодозирующее</a:t>
            </a:r>
            <a:r>
              <a:rPr lang="ru-RU" dirty="0"/>
              <a:t>, смешивающее, измельчающее, формующее, а также оборудование для </a:t>
            </a:r>
            <a:r>
              <a:rPr lang="ru-RU" dirty="0" smtClean="0"/>
              <a:t>гидротермической </a:t>
            </a:r>
            <a:r>
              <a:rPr lang="ru-RU" dirty="0"/>
              <a:t>обработки (ГТО) зерна.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СТРУКТУРНЫЕ ЭЛЕМЕНТЫ МАШИН.</a:t>
            </a:r>
          </a:p>
          <a:p>
            <a:pPr algn="ctr"/>
            <a:r>
              <a:rPr lang="ru-RU" dirty="0"/>
              <a:t>СОЕДИНЕНИЯ ДЕТАЛЕЙ МАШИН И ОСНОВНЫЕ ТИПЫ МЕХАНИЗМОВ</a:t>
            </a:r>
          </a:p>
          <a:p>
            <a:pPr algn="just"/>
            <a:r>
              <a:rPr lang="ru-RU" dirty="0"/>
              <a:t>Машины и аппараты перерабатывающих производств состоят из деталей, механизмов, узлов, сборочных единиц, агрегатов и элементов, обеспечивающих соединение составных частей в </a:t>
            </a:r>
            <a:r>
              <a:rPr lang="ru-RU" dirty="0" smtClean="0"/>
              <a:t>многофункциональное </a:t>
            </a:r>
            <a:r>
              <a:rPr lang="ru-RU" dirty="0"/>
              <a:t>изделие.</a:t>
            </a:r>
          </a:p>
          <a:p>
            <a:pPr algn="just"/>
            <a:r>
              <a:rPr lang="ru-RU" dirty="0"/>
              <a:t>Изделием называется любой предмет или набор предметов </a:t>
            </a:r>
            <a:r>
              <a:rPr lang="ru-RU" dirty="0" smtClean="0"/>
              <a:t>производства</a:t>
            </a:r>
            <a:r>
              <a:rPr lang="ru-RU" dirty="0"/>
              <a:t>, подлежащих изготовлению на предприятиях. </a:t>
            </a:r>
            <a:r>
              <a:rPr lang="ru-RU" dirty="0" smtClean="0"/>
              <a:t>Изделия </a:t>
            </a:r>
            <a:r>
              <a:rPr lang="ru-RU" dirty="0"/>
              <a:t>в зависимости от наличия или отсутствия в них составных частей делятся: на </a:t>
            </a:r>
            <a:r>
              <a:rPr lang="ru-RU" dirty="0" err="1" smtClean="0"/>
              <a:t>неспецифицированные</a:t>
            </a:r>
            <a:r>
              <a:rPr lang="ru-RU" dirty="0" smtClean="0"/>
              <a:t> </a:t>
            </a:r>
            <a:r>
              <a:rPr lang="ru-RU" dirty="0"/>
              <a:t>(детали) — не имеющие составных частей; </a:t>
            </a:r>
            <a:r>
              <a:rPr lang="ru-RU" dirty="0" smtClean="0"/>
              <a:t>специфицированные </a:t>
            </a:r>
            <a:r>
              <a:rPr lang="ru-RU" dirty="0"/>
              <a:t>(сборочные единицы, комплексы, </a:t>
            </a:r>
            <a:r>
              <a:rPr lang="ru-RU" dirty="0" smtClean="0"/>
              <a:t>комплекты</a:t>
            </a:r>
            <a:r>
              <a:rPr lang="ru-RU" dirty="0"/>
              <a:t>) — состоящие из двух и более составных частей. К составным частям машины относятся: деталь, сборочная единица (узел), </a:t>
            </a:r>
            <a:r>
              <a:rPr lang="ru-RU" dirty="0" smtClean="0"/>
              <a:t>комплекс </a:t>
            </a:r>
            <a:r>
              <a:rPr lang="ru-RU" dirty="0"/>
              <a:t>и комплект.</a:t>
            </a:r>
          </a:p>
          <a:p>
            <a:pPr algn="just"/>
            <a:r>
              <a:rPr lang="ru-RU" dirty="0"/>
              <a:t>Деталь — изделие, изготовленное из однородного по </a:t>
            </a:r>
            <a:r>
              <a:rPr lang="ru-RU" dirty="0" smtClean="0"/>
              <a:t>наименованию </a:t>
            </a:r>
            <a:r>
              <a:rPr lang="ru-RU" dirty="0"/>
              <a:t>и марке материала, без применения сборочных операций.</a:t>
            </a:r>
          </a:p>
          <a:p>
            <a:pPr algn="just"/>
            <a:r>
              <a:rPr lang="ru-RU" dirty="0"/>
              <a:t>Узел — изделие, представляющее собой законченную </a:t>
            </a:r>
            <a:r>
              <a:rPr lang="ru-RU" dirty="0" smtClean="0"/>
              <a:t>сборочную </a:t>
            </a:r>
            <a:r>
              <a:rPr lang="ru-RU" dirty="0"/>
              <a:t>единицу, которая состоит из нескольких деталей с общим функциональным назначением (подшипник качения, муфта, </a:t>
            </a:r>
            <a:r>
              <a:rPr lang="ru-RU" dirty="0" smtClean="0"/>
              <a:t>редуктор </a:t>
            </a:r>
            <a:r>
              <a:rPr lang="ru-RU" dirty="0"/>
              <a:t>и т. п</a:t>
            </a:r>
            <a:r>
              <a:rPr lang="ru-RU" dirty="0" smtClean="0"/>
              <a:t>.).</a:t>
            </a:r>
          </a:p>
          <a:p>
            <a:pPr algn="just"/>
            <a:r>
              <a:rPr lang="ru-RU" dirty="0"/>
              <a:t>Сборочная единица — изделие, составные части которого </a:t>
            </a:r>
            <a:r>
              <a:rPr lang="ru-RU" dirty="0" smtClean="0"/>
              <a:t>подлежат </a:t>
            </a:r>
            <a:r>
              <a:rPr lang="ru-RU" dirty="0"/>
              <a:t>соединению между собой на предприятии-изготовителе путем сборочных операций (свинчиванием, с натягом, клепкой, свар­кой, пайкой и др.).</a:t>
            </a:r>
          </a:p>
          <a:p>
            <a:pPr algn="just"/>
            <a:r>
              <a:rPr lang="ru-RU" dirty="0"/>
              <a:t>Комплекс — два и более специфицированных изделия, не </a:t>
            </a:r>
            <a:r>
              <a:rPr lang="ru-RU" dirty="0" smtClean="0"/>
              <a:t>соединенных </a:t>
            </a:r>
            <a:r>
              <a:rPr lang="ru-RU" dirty="0"/>
              <a:t>на предприятии-изготовителе в результате </a:t>
            </a:r>
            <a:r>
              <a:rPr lang="ru-RU" dirty="0" smtClean="0"/>
              <a:t>сборочных операций</a:t>
            </a:r>
            <a:r>
              <a:rPr lang="ru-RU" dirty="0"/>
              <a:t>, но предназначенных для выполнения взаимосвязанных эксплуатационных </a:t>
            </a:r>
            <a:r>
              <a:rPr lang="ru-RU" dirty="0" smtClean="0"/>
              <a:t>функций.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Детали в машинах и механизмах могут образовывать различные соединения.</a:t>
            </a:r>
          </a:p>
          <a:p>
            <a:pPr algn="just"/>
            <a:r>
              <a:rPr lang="ru-RU" dirty="0"/>
              <a:t>Неподвижные неразъемные соединения бывают сварные (рис. 1.1, а), заклепочные (рис. 1.1, б) и запрессованные (рис. 1.1, в). При </a:t>
            </a:r>
            <a:r>
              <a:rPr lang="ru-RU" dirty="0" smtClean="0"/>
              <a:t>разборке </a:t>
            </a:r>
            <a:r>
              <a:rPr lang="ru-RU" dirty="0"/>
              <a:t>неразъемных соединений обязательно повреждается хотя бы одна деталь.</a:t>
            </a:r>
          </a:p>
          <a:p>
            <a:pPr algn="just"/>
            <a:r>
              <a:rPr lang="ru-RU" dirty="0"/>
              <a:t>Неподвижные разъемные соединения бывают резьбовые, </a:t>
            </a:r>
            <a:r>
              <a:rPr lang="ru-RU" dirty="0" smtClean="0"/>
              <a:t>шпоночные</a:t>
            </a:r>
            <a:r>
              <a:rPr lang="ru-RU" dirty="0"/>
              <a:t>, шлицевые и штифтовые.</a:t>
            </a:r>
          </a:p>
        </p:txBody>
      </p:sp>
      <p:pic>
        <p:nvPicPr>
          <p:cNvPr id="1026" name="Picture 2" descr="image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844824"/>
            <a:ext cx="7219023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79512" y="3068960"/>
            <a:ext cx="8784976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Резьбовые соединения образуют детали, объединенные в одно целое с помощью резьбы. В качестве примера можно привести широко распространенные соединения типа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болтгайка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. Шлицевые и шпоночные соединения применяют для передачи вращения (крутящего момента) от вала к ступице посаженной на него детали или наоборот. При шлицевом соединении деталь можно перемещать вдоль вала. Штифтовые соединения служат для закрепления деталей, а также для достижения их точного взаимного расположения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1027" name="Picture 3" descr="C:\Users\Wenn\AppData\Local\Temp\FineReader10\media\image2.jpe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1547664" y="5157192"/>
            <a:ext cx="5904656" cy="14135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79512" y="188640"/>
            <a:ext cx="8784976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Arial Unicode MS" pitchFamily="34" charset="-128"/>
                <a:cs typeface="Arial Unicode MS" pitchFamily="34" charset="-128"/>
              </a:rPr>
              <a:t>Подвижные соединения — это такие соединения, в которых одна деталь может перемещаться относительно другой, например, ось или вал и подшипник, ось и коромысло и др. На валах и осях располагают вращающиеся детали машин и ме­ханизмов. Оси только поддерживают вращающиеся детали, а валы одновременно передают им крутящий момент. Валы отличаются большим разнообразием как по назначению, так и по конструкции. В частности, они могут представлять собой звенья механизмов, преобразующие вращательное движение в прямолинейное возвратно-поступательное, например, коленчатый и распределительный (кулачковый) валы двигателя внутреннего сгорания. Нагрузки, воспринимаемые осями и валами, передаются на корпуса или станины машин через опорные устройства — подшипники. По типу трения все подшипники разделяются на подшипники скольжения и подшипники качения. Подшипник скольжения — это втулка, выполненная из специального металла или сплава с малым коэффициентом трения.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pic>
        <p:nvPicPr>
          <p:cNvPr id="21505" name="Picture 1" descr="C:\Users\Wenn\AppData\Local\Temp\FineReader10\media\image3.jpe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2123728" y="3861048"/>
            <a:ext cx="4703077" cy="28083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1835</Words>
  <Application>Microsoft Office PowerPoint</Application>
  <PresentationFormat>Экран (4:3)</PresentationFormat>
  <Paragraphs>79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Wenn</dc:creator>
  <cp:lastModifiedBy>Wenn</cp:lastModifiedBy>
  <cp:revision>5</cp:revision>
  <dcterms:created xsi:type="dcterms:W3CDTF">2010-10-26T04:53:36Z</dcterms:created>
  <dcterms:modified xsi:type="dcterms:W3CDTF">2012-08-30T08:34:10Z</dcterms:modified>
</cp:coreProperties>
</file>